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2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C5BC-D424-44DA-9258-B61C47131C29}" type="datetimeFigureOut">
              <a:rPr lang="bg-BG" smtClean="0"/>
              <a:t>26.09.2022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46D8-3120-4FAB-879E-D10B256BE90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8558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C5BC-D424-44DA-9258-B61C47131C29}" type="datetimeFigureOut">
              <a:rPr lang="bg-BG" smtClean="0"/>
              <a:t>26.09.2022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46D8-3120-4FAB-879E-D10B256BE90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34304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C5BC-D424-44DA-9258-B61C47131C29}" type="datetimeFigureOut">
              <a:rPr lang="bg-BG" smtClean="0"/>
              <a:t>26.09.2022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46D8-3120-4FAB-879E-D10B256BE90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68539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C5BC-D424-44DA-9258-B61C47131C29}" type="datetimeFigureOut">
              <a:rPr lang="bg-BG" smtClean="0"/>
              <a:t>26.09.2022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46D8-3120-4FAB-879E-D10B256BE90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3100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C5BC-D424-44DA-9258-B61C47131C29}" type="datetimeFigureOut">
              <a:rPr lang="bg-BG" smtClean="0"/>
              <a:t>26.09.2022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46D8-3120-4FAB-879E-D10B256BE90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92765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C5BC-D424-44DA-9258-B61C47131C29}" type="datetimeFigureOut">
              <a:rPr lang="bg-BG" smtClean="0"/>
              <a:t>26.09.2022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46D8-3120-4FAB-879E-D10B256BE90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3932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C5BC-D424-44DA-9258-B61C47131C29}" type="datetimeFigureOut">
              <a:rPr lang="bg-BG" smtClean="0"/>
              <a:t>26.09.2022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46D8-3120-4FAB-879E-D10B256BE90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49099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C5BC-D424-44DA-9258-B61C47131C29}" type="datetimeFigureOut">
              <a:rPr lang="bg-BG" smtClean="0"/>
              <a:t>26.09.2022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46D8-3120-4FAB-879E-D10B256BE90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17724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C5BC-D424-44DA-9258-B61C47131C29}" type="datetimeFigureOut">
              <a:rPr lang="bg-BG" smtClean="0"/>
              <a:t>26.09.2022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46D8-3120-4FAB-879E-D10B256BE90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97355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C5BC-D424-44DA-9258-B61C47131C29}" type="datetimeFigureOut">
              <a:rPr lang="bg-BG" smtClean="0"/>
              <a:t>26.09.2022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46D8-3120-4FAB-879E-D10B256BE90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0287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C5BC-D424-44DA-9258-B61C47131C29}" type="datetimeFigureOut">
              <a:rPr lang="bg-BG" smtClean="0"/>
              <a:t>26.09.2022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646D8-3120-4FAB-879E-D10B256BE90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1977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CC5BC-D424-44DA-9258-B61C47131C29}" type="datetimeFigureOut">
              <a:rPr lang="bg-BG" smtClean="0"/>
              <a:t>26.09.2022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646D8-3120-4FAB-879E-D10B256BE90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7150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ea.government.bg/bg/opos_2014-2020/opos_os3/deynosti-i-rezultati/rukovodstva_formati_dokladvane" TargetMode="External"/><Relationship Id="rId2" Type="http://schemas.openxmlformats.org/officeDocument/2006/relationships/hyperlink" Target="https://cloud-ftp.eea.government.bg/owncloud/s/AntmdoboSXHyt3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ea.government.bg/bg/opos_2014-2020/opos_os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461" y="656216"/>
            <a:ext cx="10456433" cy="1269402"/>
          </a:xfrm>
        </p:spPr>
        <p:txBody>
          <a:bodyPr/>
          <a:lstStyle/>
          <a:p>
            <a:r>
              <a:rPr lang="bg-BG" dirty="0" smtClean="0"/>
              <a:t> 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3393" y="1764628"/>
            <a:ext cx="9144000" cy="4625413"/>
          </a:xfrm>
        </p:spPr>
        <p:txBody>
          <a:bodyPr>
            <a:normAutofit fontScale="92500" lnSpcReduction="10000"/>
          </a:bodyPr>
          <a:lstStyle/>
          <a:p>
            <a:pPr hangingPunct="0"/>
            <a:r>
              <a:rPr lang="bg-BG" b="1" kern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Конференция</a:t>
            </a:r>
            <a:endParaRPr lang="bg-BG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/>
            <a:r>
              <a:rPr lang="bg-BG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bg-BG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/>
            <a:r>
              <a:rPr lang="bg-BG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bg-BG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bg-BG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№ </a:t>
            </a:r>
            <a:r>
              <a:rPr lang="ru-RU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BG16M1OP002-3.003-0001</a:t>
            </a:r>
            <a:br>
              <a:rPr lang="ru-RU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bg-BG" i="1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„Анализи и проучвания </a:t>
            </a:r>
            <a:r>
              <a:rPr lang="ru-RU" i="1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видове и природни местообитания, предмет на докладване по чл. 17 от Директивата за местообитанията и чл. 12 от Директивата за птиците</a:t>
            </a:r>
            <a:r>
              <a:rPr lang="bg-BG" i="1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”,</a:t>
            </a:r>
            <a:br>
              <a:rPr lang="bg-BG" i="1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bg-BG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финансиран от ОПОС</a:t>
            </a:r>
            <a:r>
              <a:rPr lang="ru-RU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2014-2020 г.</a:t>
            </a:r>
            <a:endParaRPr lang="bg-BG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ru-RU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bg-BG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/>
            <a:r>
              <a:rPr lang="bg-BG" b="1" kern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b="1" kern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bg-BG" b="1" kern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.0</a:t>
            </a:r>
            <a:r>
              <a:rPr lang="en-US" b="1" kern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bg-BG" b="1" kern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.2022 </a:t>
            </a:r>
            <a:r>
              <a:rPr lang="bg-BG" b="1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г.</a:t>
            </a:r>
            <a:endParaRPr lang="bg-BG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/>
            <a:r>
              <a:rPr lang="bg-BG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bg-BG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ru-RU" b="1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Тема: Представяне на резултатите </a:t>
            </a:r>
            <a:r>
              <a:rPr lang="ru-RU" b="1" kern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анализа от </a:t>
            </a:r>
            <a:r>
              <a:rPr lang="bg-BG" b="1" kern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изпълнението на теренните проучвания </a:t>
            </a:r>
            <a:r>
              <a:rPr lang="ru-RU" b="1" kern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видове </a:t>
            </a:r>
            <a:r>
              <a:rPr lang="ru-RU" b="1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b="1" kern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природни </a:t>
            </a:r>
            <a:r>
              <a:rPr lang="ru-RU" b="1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местообитания, обект на докладване по чл. 17 от Директивата за местообитанията</a:t>
            </a:r>
            <a:endParaRPr lang="bg-BG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6" y="206963"/>
            <a:ext cx="815975" cy="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184" y="182880"/>
            <a:ext cx="860425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962" y="162709"/>
            <a:ext cx="944563" cy="7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28830" y="-17212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endParaRPr kumimoji="0" lang="bg-BG" alt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428830" y="10248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</a:t>
            </a:r>
            <a:endParaRPr kumimoji="0" lang="bg-BG" alt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428830" y="177097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</a:t>
            </a:r>
            <a:endParaRPr kumimoji="0" lang="bg-BG" alt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28830" y="25350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4202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275" y="1043795"/>
            <a:ext cx="10966525" cy="585203"/>
          </a:xfrm>
        </p:spPr>
        <p:txBody>
          <a:bodyPr>
            <a:normAutofit/>
          </a:bodyPr>
          <a:lstStyle/>
          <a:p>
            <a:r>
              <a:rPr lang="bg-BG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информация за проекта</a:t>
            </a:r>
            <a:endParaRPr lang="bg-BG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75" y="1652205"/>
            <a:ext cx="11263257" cy="5098791"/>
          </a:xfrm>
        </p:spPr>
        <p:txBody>
          <a:bodyPr>
            <a:noAutofit/>
          </a:bodyPr>
          <a:lstStyle/>
          <a:p>
            <a:pPr marL="0" indent="0" algn="ctr" hangingPunct="0">
              <a:spcAft>
                <a:spcPts val="0"/>
              </a:spcAft>
              <a:buNone/>
            </a:pPr>
            <a:r>
              <a:rPr lang="ru-RU" sz="1400" b="1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Оперативна програма „Околна среда” 2014-2020 г.</a:t>
            </a:r>
            <a:endParaRPr lang="bg-BG" sz="1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 hangingPunct="0">
              <a:spcAft>
                <a:spcPts val="0"/>
              </a:spcAft>
              <a:buNone/>
            </a:pPr>
            <a:r>
              <a:rPr lang="ru-RU" sz="1400" b="1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Приоритетна ос 3 „Натура 2000 и биоразнообразие</a:t>
            </a:r>
            <a:r>
              <a:rPr lang="ru-RU" sz="1400" b="1" kern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</a:p>
          <a:p>
            <a:pPr marL="0" indent="0" algn="just" hangingPunct="0">
              <a:spcAft>
                <a:spcPts val="0"/>
              </a:spcAft>
              <a:buNone/>
            </a:pPr>
            <a:r>
              <a:rPr lang="ru-RU" sz="1400" b="1" kern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Управляващ </a:t>
            </a:r>
            <a:r>
              <a:rPr lang="ru-RU" sz="1400" b="1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орган: </a:t>
            </a:r>
            <a:r>
              <a:rPr lang="ru-RU" sz="1400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Министерство на околната среда и водите - Главна дирекция Оперативна програма „Околна среда</a:t>
            </a:r>
            <a:r>
              <a:rPr lang="ru-RU" sz="1400" kern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ru-RU" sz="1400" b="1" kern="14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 hangingPunct="0">
              <a:spcAft>
                <a:spcPts val="0"/>
              </a:spcAft>
              <a:buNone/>
            </a:pPr>
            <a:r>
              <a:rPr lang="ru-RU" sz="1400" b="1" kern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Бенефициент</a:t>
            </a:r>
            <a:r>
              <a:rPr lang="ru-RU" sz="1400" b="1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1400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Изпълнителна агенция по околна среда</a:t>
            </a:r>
            <a:endParaRPr lang="bg-BG" sz="1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 hangingPunct="0">
              <a:spcAft>
                <a:spcPts val="0"/>
              </a:spcAft>
              <a:buNone/>
            </a:pPr>
            <a:endParaRPr lang="bg-BG" sz="1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 hangingPunct="0">
              <a:spcAft>
                <a:spcPts val="0"/>
              </a:spcAft>
              <a:buNone/>
            </a:pPr>
            <a:r>
              <a:rPr lang="ru-RU" sz="1400" b="1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Наименование: </a:t>
            </a:r>
            <a:r>
              <a:rPr lang="ru-RU" sz="1400" i="1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„Анализи и проучвания на видове и природни местообитания, предмет на докладване по чл. 17 от Директивата за местообитанията и чл. 12 от Директивата за птиците</a:t>
            </a:r>
            <a:r>
              <a:rPr lang="ru-RU" sz="1400" i="1" kern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endParaRPr lang="bg-BG" sz="14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 hangingPunct="0">
              <a:spcAft>
                <a:spcPts val="0"/>
              </a:spcAft>
              <a:buNone/>
            </a:pPr>
            <a:r>
              <a:rPr lang="ru-RU" sz="1400" b="1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Референтен № на процедурата: </a:t>
            </a:r>
            <a:r>
              <a:rPr lang="ru-RU" sz="1400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BG16M10P002-3.003</a:t>
            </a:r>
            <a:endParaRPr lang="bg-BG" sz="1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 hangingPunct="0">
              <a:spcAft>
                <a:spcPts val="0"/>
              </a:spcAft>
              <a:buNone/>
            </a:pPr>
            <a:r>
              <a:rPr lang="ru-RU" sz="1400" b="1" kern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Основание</a:t>
            </a:r>
            <a:r>
              <a:rPr lang="ru-RU" sz="1400" b="1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1400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Заповед №РД-481/29.08.2016 г. на министъра на околната среда и водите, </a:t>
            </a:r>
            <a:r>
              <a:rPr lang="bg-BG" sz="1400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ru-RU" sz="1400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предоставяне на безвъзмездна финансова помощ (ЗБФП</a:t>
            </a:r>
            <a:r>
              <a:rPr lang="ru-RU" sz="1400" kern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1400" b="1" kern="14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 hangingPunct="0">
              <a:spcAft>
                <a:spcPts val="0"/>
              </a:spcAft>
              <a:buNone/>
            </a:pPr>
            <a:r>
              <a:rPr lang="ru-RU" sz="1400" b="1" kern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Обща </a:t>
            </a:r>
            <a:r>
              <a:rPr lang="ru-RU" sz="1400" b="1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стойност на проекта: </a:t>
            </a:r>
            <a:r>
              <a:rPr lang="ru-RU" sz="1400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18 122 412,00 лв.</a:t>
            </a:r>
            <a:endParaRPr lang="bg-BG" sz="1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 hangingPunct="0">
              <a:spcAft>
                <a:spcPts val="0"/>
              </a:spcAft>
              <a:buNone/>
            </a:pPr>
            <a:r>
              <a:rPr lang="ru-RU" sz="1400" b="1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Финансиране от Европейски фонд за регионално развитие: </a:t>
            </a:r>
            <a:r>
              <a:rPr lang="ru-RU" sz="1400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15 404 050,20 лв.</a:t>
            </a:r>
            <a:endParaRPr lang="bg-BG" sz="1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 hangingPunct="0">
              <a:spcAft>
                <a:spcPts val="0"/>
              </a:spcAft>
              <a:buNone/>
            </a:pPr>
            <a:r>
              <a:rPr lang="ru-RU" sz="1400" b="1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Национално съфинансиране:  </a:t>
            </a:r>
            <a:r>
              <a:rPr lang="ru-RU" sz="1400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2 718 361,80 лв</a:t>
            </a:r>
            <a:r>
              <a:rPr lang="ru-RU" sz="1400" kern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400" b="1" kern="14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 hangingPunct="0">
              <a:spcAft>
                <a:spcPts val="0"/>
              </a:spcAft>
              <a:buNone/>
            </a:pPr>
            <a:r>
              <a:rPr lang="ru-RU" sz="1400" b="1" kern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Продължителност</a:t>
            </a:r>
            <a:r>
              <a:rPr lang="ru-RU" sz="1400" b="1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bg-BG" sz="1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 hangingPunct="0">
              <a:spcAft>
                <a:spcPts val="0"/>
              </a:spcAft>
              <a:buNone/>
            </a:pPr>
            <a:r>
              <a:rPr lang="ru-RU" sz="1400" kern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Начало</a:t>
            </a:r>
            <a:r>
              <a:rPr lang="ru-RU" sz="1400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29.08.2016 </a:t>
            </a:r>
            <a:r>
              <a:rPr lang="ru-RU" sz="1400" kern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г.</a:t>
            </a:r>
            <a:endParaRPr lang="bg-BG" sz="1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 hangingPunct="0">
              <a:spcAft>
                <a:spcPts val="0"/>
              </a:spcAft>
              <a:buNone/>
            </a:pPr>
            <a:r>
              <a:rPr lang="bg-BG" sz="1400" kern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Срок </a:t>
            </a:r>
            <a:r>
              <a:rPr lang="bg-BG" sz="1400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изпълнение на </a:t>
            </a:r>
            <a:r>
              <a:rPr lang="bg-BG" sz="1400" kern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дейностите: 14.10.2022 г. 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17" y="166305"/>
            <a:ext cx="815975" cy="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931" y="51435"/>
            <a:ext cx="860425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920" y="151036"/>
            <a:ext cx="944563" cy="7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0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9291"/>
            <a:ext cx="10515600" cy="517584"/>
          </a:xfrm>
        </p:spPr>
        <p:txBody>
          <a:bodyPr>
            <a:noAutofit/>
          </a:bodyPr>
          <a:lstStyle/>
          <a:p>
            <a:pPr hangingPunct="0">
              <a:spcAft>
                <a:spcPts val="0"/>
              </a:spcAft>
            </a:pPr>
            <a:r>
              <a:rPr lang="bg-BG" sz="2400" b="1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Цели на проекта</a:t>
            </a:r>
            <a:r>
              <a:rPr lang="bg-BG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bg-BG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bg-BG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6875"/>
            <a:ext cx="10515600" cy="5193552"/>
          </a:xfrm>
        </p:spPr>
        <p:txBody>
          <a:bodyPr>
            <a:normAutofit lnSpcReduction="10000"/>
          </a:bodyPr>
          <a:lstStyle/>
          <a:p>
            <a:pPr marL="0" indent="0" algn="just" hangingPunct="0">
              <a:spcAft>
                <a:spcPts val="0"/>
              </a:spcAft>
              <a:buNone/>
            </a:pPr>
            <a:r>
              <a:rPr lang="bg-BG" sz="2200" b="1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Основната цел</a:t>
            </a:r>
            <a:r>
              <a:rPr lang="bg-BG" sz="2200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проекта е да осигури  необходимата информация за докладване съгласно чл. 17 от Директивата за местообитанията и чл. 12 от Директивата за птиците.</a:t>
            </a:r>
            <a:endParaRPr lang="bg-BG" sz="2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 hangingPunct="0">
              <a:spcAft>
                <a:spcPts val="0"/>
              </a:spcAft>
              <a:buNone/>
            </a:pPr>
            <a:endParaRPr lang="bg-BG" sz="2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 hangingPunct="0">
              <a:spcAft>
                <a:spcPts val="0"/>
              </a:spcAft>
              <a:buNone/>
            </a:pPr>
            <a:r>
              <a:rPr lang="bg-BG" sz="2200" b="1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Специфичните цели</a:t>
            </a:r>
            <a:r>
              <a:rPr lang="bg-BG" sz="2200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проекта са:</a:t>
            </a:r>
            <a:endParaRPr lang="bg-BG" sz="2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bg-BG" sz="2200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 осигури цялостен методологичен подход за извършване на мониторинг и оценка на състоянието на видовете  и типовете природни местообитания, предмет на докладване по чл. 17 от Директивата за местообитанията и чл. 12 от Директивата за птиците. </a:t>
            </a:r>
            <a:endParaRPr lang="bg-BG" sz="2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bg-BG" sz="2200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 се съберат необходимите данни и да се изготвят оценки на състоянието за видовете и типовете природни местообитания, предмет на докладване по чл. 17 от Директивата за местообитанията и чл. 12 от Директивата за птиците. </a:t>
            </a:r>
            <a:endParaRPr lang="bg-BG" sz="2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bg-BG" sz="2200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 се попълнят форматите за докладване по чл. 17 от Директивата за местообитанията и чл. 12 от Директивата за птиците за целите на докладването през 2019 г.</a:t>
            </a:r>
            <a:endParaRPr lang="bg-BG" sz="2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2" y="100699"/>
            <a:ext cx="810838" cy="743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9676" y="112891"/>
            <a:ext cx="944962" cy="731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132" y="58057"/>
            <a:ext cx="859611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3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7917"/>
            <a:ext cx="10515600" cy="500332"/>
          </a:xfrm>
        </p:spPr>
        <p:txBody>
          <a:bodyPr>
            <a:normAutofit fontScale="90000"/>
          </a:bodyPr>
          <a:lstStyle/>
          <a:p>
            <a:pPr hangingPunct="0">
              <a:spcAft>
                <a:spcPts val="0"/>
              </a:spcAft>
            </a:pPr>
            <a:r>
              <a:rPr lang="bg-BG" sz="2700" b="1" kern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Дейности</a:t>
            </a:r>
            <a:r>
              <a:rPr lang="bg-BG" sz="2700" b="1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включени в проекта</a:t>
            </a:r>
            <a:r>
              <a:rPr lang="bg-BG" sz="27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bg-BG" sz="27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bg-BG" sz="27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1161"/>
            <a:ext cx="10515600" cy="482216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bg-BG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Дейност </a:t>
            </a:r>
            <a:r>
              <a:rPr lang="bg-BG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bg-B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Дейности </a:t>
            </a:r>
            <a:r>
              <a:rPr lang="bg-B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подготовка на проекта и подготовка на технически спецификации</a:t>
            </a:r>
            <a:endParaRPr lang="bg-BG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bg-BG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Дейност 2. </a:t>
            </a:r>
            <a:r>
              <a:rPr lang="bg-B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Външна юридическа помощ при подготовката и изпълнението на проекта</a:t>
            </a:r>
            <a:endParaRPr lang="bg-BG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bg-BG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Дейност 3</a:t>
            </a:r>
            <a:r>
              <a:rPr lang="bg-BG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bg-B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Анализи и проучвания на видовете и природните местообитания в България, предмет на докладване съгласно чл. 17 от Директивата за местообитанията и чл. 12 от Директивата за птиците</a:t>
            </a:r>
            <a:endParaRPr lang="bg-BG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bg-BG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Дейност </a:t>
            </a:r>
            <a:r>
              <a:rPr lang="bg-BG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bg-B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Контрол и валидиране на резултатите</a:t>
            </a:r>
            <a:endParaRPr lang="bg-BG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bg-BG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Дейност </a:t>
            </a:r>
            <a:r>
              <a:rPr lang="bg-BG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bg-B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Организация и управление на проекта</a:t>
            </a:r>
            <a:endParaRPr lang="bg-BG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bg-BG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Дейност </a:t>
            </a:r>
            <a:r>
              <a:rPr lang="bg-BG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bg-B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Информация и публичност</a:t>
            </a:r>
            <a:endParaRPr lang="bg-BG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bg-BG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bg-BG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Дейности 3 и 4 – основни</a:t>
            </a:r>
            <a:r>
              <a:rPr lang="bg-B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за постигане целите на проекта</a:t>
            </a:r>
            <a:endParaRPr lang="bg-BG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 hangingPunct="0">
              <a:spcAft>
                <a:spcPts val="0"/>
              </a:spcAft>
              <a:buNone/>
            </a:pPr>
            <a:r>
              <a:rPr lang="bg-B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Дейности 1, 2, 5 и 6 – съпътстващи</a:t>
            </a:r>
            <a:endParaRPr lang="bg-BG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2" y="78435"/>
            <a:ext cx="810838" cy="743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9676" y="90628"/>
            <a:ext cx="944962" cy="731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132" y="90628"/>
            <a:ext cx="859611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7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8338"/>
            <a:ext cx="10515600" cy="516367"/>
          </a:xfrm>
        </p:spPr>
        <p:txBody>
          <a:bodyPr>
            <a:noAutofit/>
          </a:bodyPr>
          <a:lstStyle/>
          <a:p>
            <a:pPr lvl="0">
              <a:spcBef>
                <a:spcPts val="1000"/>
              </a:spcBef>
            </a:pPr>
            <a:r>
              <a:rPr lang="bg-BG" sz="2400" b="1" kern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bg-BG" sz="2400" b="1" kern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bg-BG" sz="2400" b="1" kern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bg-BG" sz="2400" b="1" kern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bg-BG" sz="1900" b="1" dirty="0">
                <a:solidFill>
                  <a:srgbClr val="9C6A6A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bg-BG" sz="1900" b="1" dirty="0" smtClean="0">
                <a:solidFill>
                  <a:srgbClr val="9C6A6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езултати </a:t>
            </a:r>
            <a:r>
              <a:rPr lang="bg-BG" sz="1900" b="1" dirty="0">
                <a:solidFill>
                  <a:srgbClr val="9C6A6A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изпълнението на Дейност 3:</a:t>
            </a:r>
            <a:r>
              <a:rPr lang="bg-BG" sz="1900" dirty="0">
                <a:solidFill>
                  <a:srgbClr val="9C6A6A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1900" dirty="0">
                <a:solidFill>
                  <a:srgbClr val="9C6A6A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bg-BG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bg-BG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0767"/>
            <a:ext cx="10515600" cy="5292762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Осигуряване на цялостен методологичен подход за събиране и анализ на данни, необходими за докладването по двете директиви, чрез разработени/допълнени/ преработени </a:t>
            </a:r>
            <a:r>
              <a:rPr lang="bg-BG" sz="14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методики</a:t>
            </a: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за мониторинг и методики за оценка на състоянието на видове и природни местообитания;</a:t>
            </a: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Осигуряване на цялата </a:t>
            </a:r>
            <a:r>
              <a:rPr lang="bg-BG" sz="14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необходима информация</a:t>
            </a: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за докладването по двете директиви</a:t>
            </a:r>
            <a:r>
              <a:rPr lang="bg-BG" sz="14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bg-BG" sz="1400" dirty="0" smtClean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 </a:t>
            </a:r>
            <a:r>
              <a:rPr lang="bg-BG" sz="14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теренни проучвания</a:t>
            </a: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и събрани актуални данни за обектите на докладване и по двете директиви;</a:t>
            </a: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Изготвени </a:t>
            </a:r>
            <a:r>
              <a:rPr lang="bg-BG" sz="14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оценки</a:t>
            </a: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на природозащитното състояние на видовете и природните местообитания, предмет на докладване съгласно чл. 17 от Директивата за местообитанията, по биогеографски региони и на национално ниво; изготвени национални оценки на състоянието на птиците, предмет на докладване съгласно чл. 12 от Директивата за птиците;</a:t>
            </a: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Попълнени</a:t>
            </a:r>
            <a:r>
              <a:rPr lang="bg-BG" sz="14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форматите за докладване</a:t>
            </a: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по чл. 17 от Директивата за местообитанията и чл. 12 от Директивата за птиците, съгласно изискванията на ЕК;</a:t>
            </a: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Постигнато </a:t>
            </a:r>
            <a:r>
              <a:rPr lang="bg-BG" sz="14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съгласие </a:t>
            </a: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със заинтересованите страни по съдържанието на изготвените документи - методики, анализи, данни, оценки, формати за докладване;</a:t>
            </a: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Издадени </a:t>
            </a:r>
            <a:r>
              <a:rPr lang="bg-BG" sz="14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албуми</a:t>
            </a: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заснет </a:t>
            </a:r>
            <a:r>
              <a:rPr lang="bg-BG" sz="14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филм</a:t>
            </a: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целевите видове и местообитания по двете директиви </a:t>
            </a:r>
          </a:p>
          <a:p>
            <a:pPr marL="0" lvl="0" indent="0" algn="just">
              <a:buNone/>
            </a:pP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 популяризиране и привличане на вниманието, както на широк кръг от обществеността, така и на заинтересованите институции, върху необходимостта от дейности, свързани с анализа и проучването на състоянието на видовете и местообитанията, обект на докладване по двете директиви е заснет по време на теренните проучвания по проекта и излъчен по две национални телевизии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документален филм </a:t>
            </a:r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„Дивата природа 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отблизо“: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cloud-ftp.eea.government.bg/owncloud/s/AntmdoboSXHyt3P</a:t>
            </a:r>
            <a:endParaRPr lang="bg-BG" sz="1400" dirty="0" smtClean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Изготвен </a:t>
            </a:r>
            <a:r>
              <a:rPr lang="bg-BG" sz="14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на резултатите и разходите</a:t>
            </a:r>
            <a:r>
              <a:rPr lang="bg-BG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теренните проучвания и изготвянето на оценки за състоянието на видовете и природните местообитания.</a:t>
            </a: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Като съпътстваща дейност към Дейност 3 е направен превод на Ръководствата и форматите за докладване за периода 2013-2018 г. от английски на български език, които се намират на интернат страницата на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проекта:</a:t>
            </a:r>
          </a:p>
          <a:p>
            <a:pPr marL="0" lvl="0" indent="0" algn="just">
              <a:buNone/>
            </a:pP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eea.government.bg/bg/opos_2014-2020/opos_os3/deynosti-i-rezultati/rukovodstva_formati_dokladvane</a:t>
            </a:r>
            <a:endParaRPr lang="ru-RU" sz="14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bg-BG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62" y="84562"/>
            <a:ext cx="810838" cy="743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9676" y="96755"/>
            <a:ext cx="944962" cy="731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9132" y="78465"/>
            <a:ext cx="859611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7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14" y="358147"/>
            <a:ext cx="6761599" cy="38019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47076"/>
            <a:ext cx="9144000" cy="4528793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578" y="2998573"/>
            <a:ext cx="7092779" cy="420892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5181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1675"/>
            <a:ext cx="10515600" cy="376518"/>
          </a:xfrm>
        </p:spPr>
        <p:txBody>
          <a:bodyPr>
            <a:normAutofit fontScale="90000"/>
          </a:bodyPr>
          <a:lstStyle/>
          <a:p>
            <a:r>
              <a:rPr lang="bg-BG" sz="2400" b="1" kern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bg-BG" sz="2400" b="1" kern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kern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Резултати </a:t>
            </a:r>
            <a:r>
              <a:rPr lang="ru-RU" sz="2400" b="1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 изпълнението на Дейност 4:</a:t>
            </a:r>
            <a:br>
              <a:rPr lang="ru-RU" sz="2400" b="1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bg-B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5619"/>
            <a:ext cx="10515600" cy="4251343"/>
          </a:xfrm>
        </p:spPr>
        <p:txBody>
          <a:bodyPr>
            <a:normAutofit/>
          </a:bodyPr>
          <a:lstStyle/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bg-BG" sz="19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Извършени </a:t>
            </a:r>
            <a:r>
              <a:rPr lang="bg-BG" sz="19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теренни проверки</a:t>
            </a:r>
            <a:r>
              <a:rPr lang="bg-BG" sz="19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екипите на изпълнителите по Дейност 3 на минимум 5 % извадка от определените места за провеждане на теренните проучвания и на всяка методика за мониторинг за съответната биологична група/природни местообитания;</a:t>
            </a: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bg-BG" sz="19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Валидирани всички</a:t>
            </a:r>
            <a:r>
              <a:rPr lang="bg-BG" sz="19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полеви формуляри</a:t>
            </a:r>
            <a:r>
              <a:rPr lang="bg-BG" sz="19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пространствени и други данни от теренните проучвания по Дейност 3;</a:t>
            </a: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bg-BG" sz="19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Валидирани и с високо качество всички изготвени от изпълнителите по Дейност 3 </a:t>
            </a:r>
            <a:r>
              <a:rPr lang="bg-BG" sz="19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анализи и оценки</a:t>
            </a:r>
            <a:r>
              <a:rPr lang="bg-BG" sz="19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състоянието на видовете и природните местообитания;</a:t>
            </a: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bg-BG" sz="19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Валидирани и с високо качество всички попълнени от изпълнителите по Дейност 3 текстови документи и база данни в Access, съгласно </a:t>
            </a:r>
            <a:r>
              <a:rPr lang="bg-BG" sz="19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формата за докладване</a:t>
            </a:r>
            <a:r>
              <a:rPr lang="bg-BG" sz="19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чл. 17 от Директивата за местообитанията и чл. 12 от Директивата за птиците.</a:t>
            </a:r>
          </a:p>
          <a:p>
            <a:pPr marL="0" indent="0">
              <a:buNone/>
            </a:pPr>
            <a:endParaRPr lang="bg-B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2" y="31523"/>
            <a:ext cx="810838" cy="743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0676" y="43716"/>
            <a:ext cx="944962" cy="731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9632" y="43716"/>
            <a:ext cx="859611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8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7280"/>
            <a:ext cx="10515600" cy="839095"/>
          </a:xfrm>
        </p:spPr>
        <p:txBody>
          <a:bodyPr>
            <a:normAutofit/>
          </a:bodyPr>
          <a:lstStyle/>
          <a:p>
            <a:pPr hangingPunct="0">
              <a:spcAft>
                <a:spcPts val="0"/>
              </a:spcAft>
            </a:pPr>
            <a:r>
              <a:rPr lang="bg-BG" sz="2400" b="1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Изпълнители</a:t>
            </a:r>
            <a:r>
              <a:rPr lang="bg-BG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bg-BG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bg-BG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1981"/>
            <a:ext cx="10515600" cy="4959275"/>
          </a:xfrm>
        </p:spPr>
        <p:txBody>
          <a:bodyPr>
            <a:noAutofit/>
          </a:bodyPr>
          <a:lstStyle/>
          <a:p>
            <a:pPr marL="0" indent="0" algn="just" hangingPunct="0">
              <a:spcAft>
                <a:spcPts val="0"/>
              </a:spcAft>
              <a:buNone/>
            </a:pPr>
            <a:r>
              <a:rPr lang="bg-BG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Изпълнителите по дейности 3 и 4 са избрани чрез обществена поръчка, обявена с  Решение №20/</a:t>
            </a:r>
            <a:r>
              <a:rPr lang="bg-BG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25.08.2017 г</a:t>
            </a:r>
            <a:r>
              <a:rPr lang="bg-BG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(процедурата по обществената поръчка преминава през много дълъг период на обжалване</a:t>
            </a:r>
            <a:r>
              <a:rPr lang="bg-BG" sz="1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bg-BG" sz="1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 hangingPunct="0">
              <a:spcAft>
                <a:spcPts val="0"/>
              </a:spcAft>
              <a:buNone/>
            </a:pPr>
            <a:r>
              <a:rPr lang="bg-BG" sz="1800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Сключени договори за изпълнение на основните дейности</a:t>
            </a:r>
            <a:r>
              <a:rPr lang="bg-BG" sz="1800" kern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bg-BG" sz="1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 hangingPunct="0">
              <a:spcAft>
                <a:spcPts val="0"/>
              </a:spcAft>
              <a:buNone/>
            </a:pPr>
            <a:r>
              <a:rPr lang="bg-BG" sz="1800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изпълнение на</a:t>
            </a:r>
            <a:r>
              <a:rPr lang="bg-BG" sz="1800" b="1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Дейност 3:</a:t>
            </a:r>
            <a:endParaRPr lang="bg-BG" sz="1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bg-BG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 дейности, свързани с обхвата на </a:t>
            </a:r>
            <a:r>
              <a:rPr lang="bg-BG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Директивата за местообитанията </a:t>
            </a:r>
            <a:r>
              <a:rPr lang="bg-BG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 сключен договор с </a:t>
            </a:r>
            <a:r>
              <a:rPr lang="bg-BG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Консорциум „Енвимон“ ДЗЗД</a:t>
            </a:r>
            <a:r>
              <a:rPr lang="bg-BG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bg-BG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14.12.2018 г</a:t>
            </a:r>
            <a:r>
              <a:rPr lang="bg-BG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bg-BG" sz="1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Изпълнението на дейностите ще приключи до края на настоящия месец.</a:t>
            </a:r>
            <a:endParaRPr lang="bg-BG" sz="18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bg-BG" sz="1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 дейности, свързани с обхвата на </a:t>
            </a:r>
            <a:r>
              <a:rPr lang="bg-BG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Директивата за птиците </a:t>
            </a:r>
            <a:r>
              <a:rPr lang="bg-BG" sz="1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 сключен договор с </a:t>
            </a:r>
            <a:r>
              <a:rPr lang="bg-BG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Консорциум „Дикон-Партицип“</a:t>
            </a:r>
            <a:r>
              <a:rPr lang="bg-BG" sz="1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bg-BG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18.04.2019 г. </a:t>
            </a:r>
            <a:r>
              <a:rPr lang="bg-BG" sz="1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Изпълнението на всички дейности е завършено.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Договорът е приключил на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31.03.2022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г.</a:t>
            </a:r>
          </a:p>
          <a:p>
            <a:pPr marL="0" indent="0" algn="just" hangingPunct="0">
              <a:spcAft>
                <a:spcPts val="0"/>
              </a:spcAft>
              <a:buNone/>
            </a:pPr>
            <a:r>
              <a:rPr lang="bg-BG" sz="1800" kern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bg-BG" sz="1800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изпълнение на</a:t>
            </a:r>
            <a:r>
              <a:rPr lang="bg-BG" sz="1800" b="1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Дейност 4:</a:t>
            </a:r>
            <a:endParaRPr lang="bg-BG" sz="1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0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bg-BG" sz="1800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 </a:t>
            </a:r>
            <a:r>
              <a:rPr lang="bg-BG" sz="1800" b="1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контрол и валидиране </a:t>
            </a:r>
            <a:r>
              <a:rPr lang="bg-BG" sz="1800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резултатите от извършените анализи и проучвания по двете директиви </a:t>
            </a:r>
            <a:r>
              <a:rPr lang="bg-BG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 сключен договор</a:t>
            </a:r>
            <a:r>
              <a:rPr lang="bg-BG" sz="1800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 </a:t>
            </a:r>
            <a:r>
              <a:rPr lang="bg-BG" sz="1800" b="1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ДЗЗД „Екоконсулт Натура 2000“</a:t>
            </a:r>
            <a:r>
              <a:rPr lang="bg-BG" sz="1800" kern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bg-BG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09.04.2019 г</a:t>
            </a:r>
            <a:r>
              <a:rPr lang="bg-BG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Изпълнението на всички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дейности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 завършено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Договорът е приключил на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31.08.2022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г.</a:t>
            </a:r>
            <a:endParaRPr lang="bg-BG" sz="1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bg-BG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2" y="155235"/>
            <a:ext cx="810838" cy="743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2192" y="155235"/>
            <a:ext cx="944962" cy="731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0390" y="46925"/>
            <a:ext cx="859611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5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461"/>
            <a:ext cx="10515600" cy="645458"/>
          </a:xfrm>
        </p:spPr>
        <p:txBody>
          <a:bodyPr>
            <a:normAutofit fontScale="90000"/>
          </a:bodyPr>
          <a:lstStyle/>
          <a:p>
            <a:r>
              <a:rPr lang="bg-BG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7129"/>
            <a:ext cx="10515600" cy="5443369"/>
          </a:xfrm>
        </p:spPr>
        <p:txBody>
          <a:bodyPr>
            <a:normAutofit fontScale="47500" lnSpcReduction="20000"/>
          </a:bodyPr>
          <a:lstStyle/>
          <a:p>
            <a:pPr marL="0" lvl="0" indent="0" algn="just" hangingPunct="0">
              <a:spcAft>
                <a:spcPts val="0"/>
              </a:spcAft>
              <a:buNone/>
            </a:pPr>
            <a:endParaRPr lang="en-US" sz="45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 hangingPunct="0">
              <a:spcAft>
                <a:spcPts val="0"/>
              </a:spcAft>
              <a:buNone/>
            </a:pPr>
            <a:endParaRPr lang="en-US" sz="45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 hangingPunct="0">
              <a:spcAft>
                <a:spcPts val="0"/>
              </a:spcAft>
              <a:buNone/>
            </a:pPr>
            <a:r>
              <a:rPr lang="bg-BG" sz="4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Днешната Конференция е в изпълнение на дейностите </a:t>
            </a:r>
            <a:r>
              <a:rPr lang="bg-BG" sz="4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</a:t>
            </a:r>
            <a:r>
              <a:rPr lang="bg-BG" sz="4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информация и </a:t>
            </a:r>
            <a:r>
              <a:rPr lang="bg-BG" sz="4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публичност </a:t>
            </a:r>
            <a:r>
              <a:rPr lang="bg-BG" sz="4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проекта, на която ще бъдат представени </a:t>
            </a:r>
            <a:r>
              <a:rPr lang="ru-RU" sz="4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резултатите </a:t>
            </a:r>
            <a:r>
              <a:rPr lang="ru-RU" sz="4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 теренните проучвания и анализа на тези резултати за видовете и природните местообитания, обект на докладване по чл. 17 от Директивата за местообитанията. </a:t>
            </a:r>
            <a:endParaRPr lang="ru-RU" sz="4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 hangingPunct="0">
              <a:spcAft>
                <a:spcPts val="0"/>
              </a:spcAft>
              <a:buNone/>
            </a:pPr>
            <a:r>
              <a:rPr lang="ru-RU" sz="4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Тези </a:t>
            </a:r>
            <a:r>
              <a:rPr lang="ru-RU" sz="4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дейности са изпълнени от Консорциум „Енвимон</a:t>
            </a:r>
            <a:r>
              <a:rPr lang="ru-RU" sz="4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 ДЗЗД, </a:t>
            </a:r>
            <a:r>
              <a:rPr lang="ru-RU" sz="4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рамките на:</a:t>
            </a:r>
          </a:p>
          <a:p>
            <a:pPr algn="just" hangingPunct="0"/>
            <a:r>
              <a:rPr lang="ru-RU" sz="4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Дейност </a:t>
            </a:r>
            <a:r>
              <a:rPr lang="ru-RU" sz="4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 „Извършване на теренни проучвания и набиране на данни и информация“ </a:t>
            </a:r>
            <a:endParaRPr lang="ru-RU" sz="4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 hangingPunct="0"/>
            <a:r>
              <a:rPr lang="ru-RU" sz="4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Дейност </a:t>
            </a:r>
            <a:r>
              <a:rPr lang="ru-RU" sz="4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11Б „Обработване, обобщаване и анализ на резултатите от теренните проучвания“ </a:t>
            </a:r>
            <a:endParaRPr lang="en-US" sz="4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 hangingPunct="0">
              <a:spcAft>
                <a:spcPts val="0"/>
              </a:spcAft>
              <a:buNone/>
            </a:pPr>
            <a:endParaRPr lang="en-US" sz="33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 hangingPunct="0">
              <a:spcAft>
                <a:spcPts val="0"/>
              </a:spcAft>
              <a:buNone/>
            </a:pPr>
            <a:r>
              <a:rPr lang="en-US" sz="33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</a:t>
            </a:r>
            <a:r>
              <a:rPr lang="en-US" sz="65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***</a:t>
            </a:r>
            <a:endParaRPr lang="en-US" sz="65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 hangingPunct="0">
              <a:spcAft>
                <a:spcPts val="0"/>
              </a:spcAft>
              <a:buNone/>
            </a:pPr>
            <a:endParaRPr lang="en-US" sz="33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 hangingPunct="0">
              <a:spcAft>
                <a:spcPts val="0"/>
              </a:spcAft>
              <a:buNone/>
            </a:pPr>
            <a:endParaRPr lang="en-US" sz="33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 hangingPunct="0">
              <a:spcAft>
                <a:spcPts val="0"/>
              </a:spcAft>
              <a:buNone/>
            </a:pPr>
            <a:endParaRPr lang="bg-BG" sz="33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bg-BG" sz="4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Интернет страница на проекта:</a:t>
            </a:r>
            <a:endParaRPr lang="bg-BG" sz="4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hangingPunct="0">
              <a:spcAft>
                <a:spcPts val="0"/>
              </a:spcAft>
              <a:buNone/>
            </a:pPr>
            <a:r>
              <a:rPr lang="en-US" sz="4200" dirty="0"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</a:t>
            </a:r>
            <a:r>
              <a:rPr lang="en-US" sz="4200" dirty="0" smtClean="0"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eea.government.bg/bg/opos_2014-2020/opos_os3</a:t>
            </a:r>
            <a:r>
              <a:rPr lang="bg-BG" sz="4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 hangingPunct="0">
              <a:spcAft>
                <a:spcPts val="0"/>
              </a:spcAft>
              <a:buNone/>
            </a:pPr>
            <a:endParaRPr lang="bg-BG" sz="4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2" y="127593"/>
            <a:ext cx="810838" cy="743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3671" y="99948"/>
            <a:ext cx="944962" cy="731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9632" y="99948"/>
            <a:ext cx="859611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1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ible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322</TotalTime>
  <Words>1213</Words>
  <Application>Microsoft Office PowerPoint</Application>
  <PresentationFormat>Widescreen</PresentationFormat>
  <Paragraphs>82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MS Mincho</vt:lpstr>
      <vt:lpstr>Times New Roman</vt:lpstr>
      <vt:lpstr>Office Theme</vt:lpstr>
      <vt:lpstr> </vt:lpstr>
      <vt:lpstr>Основна информация за проекта</vt:lpstr>
      <vt:lpstr>Цели на проекта </vt:lpstr>
      <vt:lpstr>Дейности, включени в проекта </vt:lpstr>
      <vt:lpstr>  Резултати от изпълнението на Дейност 3:  </vt:lpstr>
      <vt:lpstr>PowerPoint Presentation</vt:lpstr>
      <vt:lpstr> Резултати от изпълнението на Дейност 4: </vt:lpstr>
      <vt:lpstr>Изпълнители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Невена Иванова</dc:creator>
  <cp:lastModifiedBy>Невена Иванова</cp:lastModifiedBy>
  <cp:revision>60</cp:revision>
  <dcterms:created xsi:type="dcterms:W3CDTF">2022-01-16T21:47:54Z</dcterms:created>
  <dcterms:modified xsi:type="dcterms:W3CDTF">2022-09-26T10:53:18Z</dcterms:modified>
</cp:coreProperties>
</file>